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7"/>
  </p:notesMasterIdLst>
  <p:sldIdLst>
    <p:sldId id="256" r:id="rId5"/>
    <p:sldId id="301" r:id="rId6"/>
    <p:sldId id="299" r:id="rId7"/>
    <p:sldId id="277" r:id="rId8"/>
    <p:sldId id="283" r:id="rId9"/>
    <p:sldId id="296" r:id="rId10"/>
    <p:sldId id="278" r:id="rId11"/>
    <p:sldId id="279" r:id="rId12"/>
    <p:sldId id="284" r:id="rId13"/>
    <p:sldId id="275" r:id="rId14"/>
    <p:sldId id="293" r:id="rId15"/>
    <p:sldId id="292" r:id="rId16"/>
  </p:sldIdLst>
  <p:sldSz cx="12192000" cy="6858000"/>
  <p:notesSz cx="7010400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2E63C6-8883-AA2C-30C7-05D21011B6B2}" name="Nicole Wilcox" initials="NW" userId="S::nserpico@kennesaw.edu::63ab469b-7d24-4a41-8462-f057e1040dc0" providerId="AD"/>
  <p188:author id="{3BC744DD-2270-8A27-4819-642B9CACFE44}" name="Dorothy Marsil" initials="DM" userId="S::dmarsil@kennesaw.edu::d8485bed-3541-4c47-ad74-50975df00937" providerId="AD"/>
  <p188:author id="{F9563FFB-D5D7-1D67-EA8F-7359977893C1}" name="Lauren Taglialatela" initials="LT" userId="S::ltaglial@kennesaw.edu::6ae32f95-ef8c-40d7-b201-ce388c0868d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inne McNamara" initials="CM" lastIdx="3" clrIdx="0">
    <p:extLst>
      <p:ext uri="{19B8F6BF-5375-455C-9EA6-DF929625EA0E}">
        <p15:presenceInfo xmlns:p15="http://schemas.microsoft.com/office/powerpoint/2012/main" userId="S::cmcnama4@kennesaw.edu::7151cf79-dbf4-4960-8f03-3e1b890270ce" providerId="AD"/>
      </p:ext>
    </p:extLst>
  </p:cmAuthor>
  <p:cmAuthor id="2" name="Dorothy Marsil" initials="DM" lastIdx="1" clrIdx="1">
    <p:extLst>
      <p:ext uri="{19B8F6BF-5375-455C-9EA6-DF929625EA0E}">
        <p15:presenceInfo xmlns:p15="http://schemas.microsoft.com/office/powerpoint/2012/main" userId="Dorothy Marsi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51"/>
  </p:normalViewPr>
  <p:slideViewPr>
    <p:cSldViewPr snapToGrid="0">
      <p:cViewPr varScale="1">
        <p:scale>
          <a:sx n="110" d="100"/>
          <a:sy n="110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5822B-0BBC-2345-BF11-1E22436CE73D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FDEB4-F416-8744-8D21-686DE089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53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DDA2-D307-7D41-8A9B-9D02DEE48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3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03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0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03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27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CD500-1F57-8AA1-ADCC-E3C22326D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1984AA-5C60-A9AB-8FCA-E464D46D0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A5A8E4-386B-8200-E6E6-3419932A1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F50ED-80E0-38B6-F62B-290A75321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28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1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FDEB4-F416-8744-8D21-686DE089EA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5C32C3-0E38-EF40-8753-699E473F0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27BE0D8-E95C-3C4B-A373-FA77AFB95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3549" y="2703443"/>
            <a:ext cx="4660900" cy="677395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1DA1688-B217-4843-B0D0-29E1D20281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3549" y="3546735"/>
            <a:ext cx="46609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56227-D7D4-F943-AFB2-F20F8B42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17" y="1983144"/>
            <a:ext cx="2853911" cy="28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36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marsil@kennesaw.ed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ltaglial@kennesaw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nesaw.edu/about/index.php#ksuataglanc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B9844D-DBCF-7647-81CD-A7177B4A0D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880" y="2537183"/>
            <a:ext cx="12009120" cy="149117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lstStyle/>
          <a:p>
            <a:pPr algn="ctr"/>
            <a:endParaRPr lang="en-US" sz="110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br>
              <a:rPr lang="en-US" sz="2800">
                <a:solidFill>
                  <a:schemeClr val="bg1"/>
                </a:solidFill>
                <a:latin typeface="Montserrat" pitchFamily="2" charset="77"/>
              </a:rPr>
            </a:br>
            <a:endParaRPr lang="en-US" sz="280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cs typeface="Calibri"/>
              </a:rPr>
              <a:t> </a:t>
            </a:r>
          </a:p>
          <a:p>
            <a:pPr algn="ctr"/>
            <a:endParaRPr lang="en-US" sz="14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2187D-7EC7-2645-8362-10000AA51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99"/>
          <a:stretch/>
        </p:blipFill>
        <p:spPr>
          <a:xfrm>
            <a:off x="584265" y="330488"/>
            <a:ext cx="1050571" cy="1085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F95FD3-0AAC-0496-3BED-0A4C7539ABFB}"/>
              </a:ext>
            </a:extLst>
          </p:cNvPr>
          <p:cNvSpPr txBox="1"/>
          <p:nvPr/>
        </p:nvSpPr>
        <p:spPr>
          <a:xfrm>
            <a:off x="411480" y="2831774"/>
            <a:ext cx="11597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V.I.T.A.L. Faculty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A2EE6-78BB-2F7E-6E19-AF317999A8FE}"/>
              </a:ext>
            </a:extLst>
          </p:cNvPr>
          <p:cNvSpPr txBox="1"/>
          <p:nvPr/>
        </p:nvSpPr>
        <p:spPr>
          <a:xfrm>
            <a:off x="3832860" y="4077607"/>
            <a:ext cx="475488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Part-time Faculty Council, March 25</a:t>
            </a:r>
            <a:r>
              <a:rPr lang="en-US" sz="2000" baseline="30000" dirty="0"/>
              <a:t>th</a:t>
            </a:r>
            <a:r>
              <a:rPr lang="en-US" sz="2000" dirty="0"/>
              <a:t>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48E59-4A7B-6B06-9C82-6A25884930FF}"/>
              </a:ext>
            </a:extLst>
          </p:cNvPr>
          <p:cNvSpPr txBox="1"/>
          <p:nvPr/>
        </p:nvSpPr>
        <p:spPr>
          <a:xfrm>
            <a:off x="411480" y="5604182"/>
            <a:ext cx="396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Dorothy </a:t>
            </a:r>
            <a:r>
              <a:rPr lang="en-US" err="1"/>
              <a:t>Marsil</a:t>
            </a:r>
            <a:endParaRPr lang="en-US"/>
          </a:p>
          <a:p>
            <a:r>
              <a:rPr lang="en-US"/>
              <a:t>Program Coordinator, Professor</a:t>
            </a:r>
          </a:p>
          <a:p>
            <a:r>
              <a:rPr lang="en-US"/>
              <a:t>Department of Psychological Science</a:t>
            </a:r>
          </a:p>
          <a:p>
            <a:r>
              <a:rPr lang="en-US"/>
              <a:t>CFC Chair, RCHSS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2CD9F-CC44-A2EE-8768-8CDA0D6E5CD2}"/>
              </a:ext>
            </a:extLst>
          </p:cNvPr>
          <p:cNvSpPr txBox="1"/>
          <p:nvPr/>
        </p:nvSpPr>
        <p:spPr>
          <a:xfrm>
            <a:off x="8473440" y="5881181"/>
            <a:ext cx="3964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Lauren Taglialatela</a:t>
            </a:r>
          </a:p>
          <a:p>
            <a:r>
              <a:rPr lang="en-US" err="1"/>
              <a:t>GenEd</a:t>
            </a:r>
            <a:r>
              <a:rPr lang="en-US"/>
              <a:t> Coordinator, Professor</a:t>
            </a:r>
          </a:p>
          <a:p>
            <a:r>
              <a:rPr lang="en-US"/>
              <a:t>Department of Psychological Science</a:t>
            </a:r>
          </a:p>
        </p:txBody>
      </p:sp>
    </p:spTree>
    <p:extLst>
      <p:ext uri="{BB962C8B-B14F-4D97-AF65-F5344CB8AC3E}">
        <p14:creationId xmlns:p14="http://schemas.microsoft.com/office/powerpoint/2010/main" val="3355251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14C3-6925-2D4E-994C-F220BE7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89" y="366136"/>
            <a:ext cx="10771321" cy="1320855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existing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9614-063F-AE53-2A5F-F0D2FB5B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72339"/>
            <a:ext cx="10178322" cy="47548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/>
              <a:t>Some of the Existing KSU Support Mechanisms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Tailored Aspects of Orientation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Dedicated position to support PT/LT faculty at CETL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CETL’s Teaching Academy and other support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Digital Learning Innovations (tutorials)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Part-time Faculty Council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V.I.T.A.L. Faculty representation at Faculty Senate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Individual Departments and Units</a:t>
            </a:r>
          </a:p>
          <a:p>
            <a:pPr lvl="2"/>
            <a:r>
              <a:rPr lang="en-US" sz="2400" dirty="0">
                <a:solidFill>
                  <a:schemeClr val="tx1"/>
                </a:solidFill>
              </a:rPr>
              <a:t>Example: Department of Psychological Science</a:t>
            </a:r>
          </a:p>
        </p:txBody>
      </p:sp>
    </p:spTree>
    <p:extLst>
      <p:ext uri="{BB962C8B-B14F-4D97-AF65-F5344CB8AC3E}">
        <p14:creationId xmlns:p14="http://schemas.microsoft.com/office/powerpoint/2010/main" val="3565284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B65573D6-26FA-96B2-BA6A-4F64B33C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05" y="1571012"/>
            <a:ext cx="3094703" cy="32673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9614-063F-AE53-2A5F-F0D2FB5B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72339"/>
            <a:ext cx="10178322" cy="5019525"/>
          </a:xfrm>
        </p:spPr>
        <p:txBody>
          <a:bodyPr>
            <a:normAutofit/>
          </a:bodyPr>
          <a:lstStyle/>
          <a:p>
            <a:endParaRPr lang="en-US" sz="20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10" name="Picture 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0061BE80-95ED-0507-D850-D0CC5EC7C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044" y="3995"/>
            <a:ext cx="1904385" cy="2498622"/>
          </a:xfrm>
          <a:prstGeom prst="rect">
            <a:avLst/>
          </a:prstGeom>
        </p:spPr>
      </p:pic>
      <p:pic>
        <p:nvPicPr>
          <p:cNvPr id="11" name="Picture 10" descr="A person smiling at camera&#10;&#10;Description automatically generated">
            <a:extLst>
              <a:ext uri="{FF2B5EF4-FFF2-40B4-BE49-F238E27FC236}">
                <a16:creationId xmlns:a16="http://schemas.microsoft.com/office/drawing/2014/main" id="{BDE16963-A710-B54D-D597-E20A3067A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077" y="3887195"/>
            <a:ext cx="3390460" cy="2989278"/>
          </a:xfrm>
          <a:prstGeom prst="rect">
            <a:avLst/>
          </a:prstGeom>
        </p:spPr>
      </p:pic>
      <p:pic>
        <p:nvPicPr>
          <p:cNvPr id="12" name="Picture 11" descr="A person smiling at camera&#10;&#10;Description automatically generated">
            <a:extLst>
              <a:ext uri="{FF2B5EF4-FFF2-40B4-BE49-F238E27FC236}">
                <a16:creationId xmlns:a16="http://schemas.microsoft.com/office/drawing/2014/main" id="{636EB5EB-6BD4-7AED-D6AF-C6A8671F0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173" y="1577157"/>
            <a:ext cx="1925082" cy="2719848"/>
          </a:xfrm>
          <a:prstGeom prst="rect">
            <a:avLst/>
          </a:prstGeom>
        </p:spPr>
      </p:pic>
      <p:pic>
        <p:nvPicPr>
          <p:cNvPr id="13" name="Picture 12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F3D2B390-BC25-7448-95CC-E09FD71B6E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042" y="4336268"/>
            <a:ext cx="1948834" cy="2507907"/>
          </a:xfrm>
          <a:prstGeom prst="rect">
            <a:avLst/>
          </a:prstGeom>
        </p:spPr>
      </p:pic>
      <p:pic>
        <p:nvPicPr>
          <p:cNvPr id="15" name="Picture 1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60C5336-0770-3083-C4A6-414AD2E33E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1043" y="2056479"/>
            <a:ext cx="1869052" cy="2406446"/>
          </a:xfrm>
          <a:prstGeom prst="rect">
            <a:avLst/>
          </a:prstGeom>
        </p:spPr>
      </p:pic>
      <p:pic>
        <p:nvPicPr>
          <p:cNvPr id="16" name="Picture 15" descr="A person in a suit and tie&#10;&#10;Description automatically generated">
            <a:extLst>
              <a:ext uri="{FF2B5EF4-FFF2-40B4-BE49-F238E27FC236}">
                <a16:creationId xmlns:a16="http://schemas.microsoft.com/office/drawing/2014/main" id="{0572E471-314D-0574-4737-23C9A1B2B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9876" y="3887195"/>
            <a:ext cx="2103921" cy="2980382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AC4FE165-ADEF-B4F6-105C-B07AD37281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369" y="198336"/>
            <a:ext cx="3588775" cy="1084313"/>
          </a:xfrm>
          <a:prstGeom prst="rect">
            <a:avLst/>
          </a:prstGeom>
        </p:spPr>
      </p:pic>
      <p:pic>
        <p:nvPicPr>
          <p:cNvPr id="14" name="Picture 13" descr="A person wearing a purple shirt&#10;&#10;Description automatically generated">
            <a:extLst>
              <a:ext uri="{FF2B5EF4-FFF2-40B4-BE49-F238E27FC236}">
                <a16:creationId xmlns:a16="http://schemas.microsoft.com/office/drawing/2014/main" id="{C4D9B5BF-A9E8-260C-EAEB-4F72D3CFE3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4407" y="-2151"/>
            <a:ext cx="3368735" cy="4511167"/>
          </a:xfrm>
          <a:prstGeom prst="rect">
            <a:avLst/>
          </a:prstGeom>
        </p:spPr>
      </p:pic>
      <p:pic>
        <p:nvPicPr>
          <p:cNvPr id="17" name="Picture 16" descr="A person with a goatee and beard&#10;&#10;Description automatically generated">
            <a:extLst>
              <a:ext uri="{FF2B5EF4-FFF2-40B4-BE49-F238E27FC236}">
                <a16:creationId xmlns:a16="http://schemas.microsoft.com/office/drawing/2014/main" id="{C3F52A4D-19A3-6BD3-6483-F3E0B4EB8F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8107" y="3996"/>
            <a:ext cx="1478303" cy="1970140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1EE7CC1-BD96-0054-C62B-275A6CB6F3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2181" y="3735093"/>
            <a:ext cx="3390460" cy="31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93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D62DE74-A72F-FA43-9FDB-0477AE57C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162" y="1714072"/>
            <a:ext cx="4660900" cy="677395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Times New Roman"/>
                <a:cs typeface="Arial"/>
              </a:rPr>
              <a:t>Questions </a:t>
            </a:r>
            <a:br>
              <a:rPr lang="en-US" sz="3600">
                <a:latin typeface="Times New Roman"/>
              </a:rPr>
            </a:br>
            <a:br>
              <a:rPr lang="en-US" sz="3600">
                <a:latin typeface="Times New Roman"/>
                <a:cs typeface="Arial"/>
              </a:rPr>
            </a:br>
            <a:r>
              <a:rPr lang="en-US" sz="3600">
                <a:latin typeface="Times New Roman"/>
                <a:cs typeface="Arial"/>
              </a:rPr>
              <a:t>suggestions</a:t>
            </a:r>
            <a:br>
              <a:rPr lang="en-US"/>
            </a:br>
            <a:endParaRPr lang="en-US"/>
          </a:p>
        </p:txBody>
      </p:sp>
      <p:sp>
        <p:nvSpPr>
          <p:cNvPr id="5" name="Text Placeholder 4" descr="Date">
            <a:extLst>
              <a:ext uri="{FF2B5EF4-FFF2-40B4-BE49-F238E27FC236}">
                <a16:creationId xmlns:a16="http://schemas.microsoft.com/office/drawing/2014/main" id="{83F5CB86-ED38-914C-BBBB-D05DCF1AA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4388" y="5230510"/>
            <a:ext cx="4660900" cy="51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Arial"/>
              </a:rPr>
              <a:t>Thank You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Text Placeholder 4" descr="Date">
            <a:extLst>
              <a:ext uri="{FF2B5EF4-FFF2-40B4-BE49-F238E27FC236}">
                <a16:creationId xmlns:a16="http://schemas.microsoft.com/office/drawing/2014/main" id="{B49E7965-07F1-70CA-7F26-DC7B08C7612B}"/>
              </a:ext>
            </a:extLst>
          </p:cNvPr>
          <p:cNvSpPr txBox="1">
            <a:spLocks/>
          </p:cNvSpPr>
          <p:nvPr/>
        </p:nvSpPr>
        <p:spPr>
          <a:xfrm>
            <a:off x="6387073" y="5854856"/>
            <a:ext cx="6154172" cy="1004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Times New Roman"/>
                <a:cs typeface="Arial"/>
              </a:rPr>
              <a:t>Dorothy </a:t>
            </a:r>
            <a:r>
              <a:rPr lang="en-US" err="1">
                <a:latin typeface="Times New Roman"/>
                <a:cs typeface="Arial"/>
              </a:rPr>
              <a:t>Marsil</a:t>
            </a:r>
            <a:r>
              <a:rPr lang="en-US">
                <a:latin typeface="Times New Roman"/>
                <a:cs typeface="Arial"/>
              </a:rPr>
              <a:t>                     Lauren Taglialatela</a:t>
            </a:r>
            <a:endParaRPr lang="en-US" b="0">
              <a:latin typeface="Times New Roman"/>
              <a:cs typeface="Arial"/>
            </a:endParaRPr>
          </a:p>
          <a:p>
            <a:pPr algn="l"/>
            <a:r>
              <a:rPr lang="en-US" b="0">
                <a:latin typeface="Times New Roman"/>
                <a:cs typeface="Arial"/>
                <a:hlinkClick r:id="rId3"/>
              </a:rPr>
              <a:t>dmarsil@kennesaw.edu</a:t>
            </a:r>
            <a:r>
              <a:rPr lang="en-US" b="0">
                <a:latin typeface="Times New Roman"/>
                <a:cs typeface="Arial"/>
              </a:rPr>
              <a:t>          </a:t>
            </a:r>
            <a:r>
              <a:rPr lang="en-US" b="0">
                <a:latin typeface="Times New Roman"/>
                <a:cs typeface="Arial"/>
                <a:hlinkClick r:id="rId4"/>
              </a:rPr>
              <a:t>ltaglial@kennesaw.edu</a:t>
            </a:r>
            <a:endParaRPr lang="en-US">
              <a:latin typeface="Times New Roman"/>
            </a:endParaRPr>
          </a:p>
          <a:p>
            <a:pPr algn="l"/>
            <a:endParaRPr lang="en-US" b="0">
              <a:latin typeface="Times New Roman"/>
            </a:endParaRPr>
          </a:p>
          <a:p>
            <a:pPr algn="l"/>
            <a:endParaRPr lang="en-US"/>
          </a:p>
          <a:p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4E1D33-D8DA-ECBF-CD1D-F9EFA7D535A4}"/>
              </a:ext>
            </a:extLst>
          </p:cNvPr>
          <p:cNvCxnSpPr/>
          <p:nvPr/>
        </p:nvCxnSpPr>
        <p:spPr>
          <a:xfrm flipV="1">
            <a:off x="7064478" y="2472813"/>
            <a:ext cx="4300383" cy="19664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72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1FBEA-6D6B-ED36-32E0-6B5762971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257" y="2731625"/>
            <a:ext cx="6676980" cy="868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The importance of being seen.</a:t>
            </a:r>
          </a:p>
        </p:txBody>
      </p:sp>
    </p:spTree>
    <p:extLst>
      <p:ext uri="{BB962C8B-B14F-4D97-AF65-F5344CB8AC3E}">
        <p14:creationId xmlns:p14="http://schemas.microsoft.com/office/powerpoint/2010/main" val="70605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96F94-8DD6-CD7A-915C-FCD38D65F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77387"/>
            <a:ext cx="10178322" cy="4907666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Two presentations to the Chairs and Directors Assembly (CDA) this academic year about supporting V.I.T.A.L. faculty at KSU </a:t>
            </a:r>
          </a:p>
          <a:p>
            <a:pPr lvl="1"/>
            <a:r>
              <a:rPr lang="en-US" sz="2600" dirty="0"/>
              <a:t>Underscore critical impact V.I.T.A.L. faculty have at KSU</a:t>
            </a:r>
          </a:p>
          <a:p>
            <a:pPr lvl="1"/>
            <a:r>
              <a:rPr lang="en-US" sz="2600" dirty="0"/>
              <a:t>Identify challenges that V.I.T.A.L. faculty may face that are different from other faculty at KSU </a:t>
            </a:r>
          </a:p>
          <a:p>
            <a:pPr lvl="1"/>
            <a:r>
              <a:rPr lang="en-US" sz="2600" dirty="0"/>
              <a:t>Identify existing departmental, college, and university services/resources to support V.I.T.A.L. faculty</a:t>
            </a:r>
          </a:p>
          <a:p>
            <a:pPr lvl="1"/>
            <a:r>
              <a:rPr lang="en-US" sz="2600" dirty="0"/>
              <a:t>Identify areas where more support is needed for V.I.T.A.L. faculty </a:t>
            </a:r>
          </a:p>
          <a:p>
            <a:pPr lvl="1"/>
            <a:r>
              <a:rPr lang="en-US" sz="2600" dirty="0"/>
              <a:t>Identify areas where more support is needed to support Chairs/Deans who are supporting V.I.T.A.L. faculty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2FFE83-4EEC-9B30-D910-54B6DB645C18}"/>
              </a:ext>
            </a:extLst>
          </p:cNvPr>
          <p:cNvSpPr txBox="1">
            <a:spLocks/>
          </p:cNvSpPr>
          <p:nvPr/>
        </p:nvSpPr>
        <p:spPr>
          <a:xfrm>
            <a:off x="1007389" y="366136"/>
            <a:ext cx="10771321" cy="1320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0386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14C3-6925-2D4E-994C-F220BE7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89" y="366136"/>
            <a:ext cx="10771321" cy="1320855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V.I.T.A.L. Faculty at KSU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9614-063F-AE53-2A5F-F0D2FB5B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10012"/>
            <a:ext cx="10178322" cy="52818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Sustained and Significant Roles </a:t>
            </a:r>
          </a:p>
          <a:p>
            <a:pPr lvl="1">
              <a:buFont typeface="Arial" panose="020B0502020104020203" pitchFamily="34" charset="0"/>
              <a:buChar char="•"/>
            </a:pPr>
            <a:r>
              <a:rPr lang="en-US" sz="2600">
                <a:solidFill>
                  <a:srgbClr val="000000"/>
                </a:solidFill>
                <a:latin typeface="Times New Roman"/>
                <a:cs typeface="Times New Roman"/>
              </a:rPr>
              <a:t>Some departments/units rely on V.I.T.A.L. faculty to deliver 40%+ courses </a:t>
            </a:r>
          </a:p>
          <a:p>
            <a:pPr lvl="1">
              <a:buFont typeface="Arial" panose="020B0502020104020203" pitchFamily="34" charset="0"/>
              <a:buChar char="•"/>
            </a:pPr>
            <a:r>
              <a:rPr lang="en-US" sz="2600">
                <a:solidFill>
                  <a:srgbClr val="000000"/>
                </a:solidFill>
                <a:latin typeface="Times New Roman"/>
                <a:cs typeface="Times New Roman"/>
              </a:rPr>
              <a:t>Robust presence in GenEd</a:t>
            </a:r>
            <a:endParaRPr lang="en-US">
              <a:solidFill>
                <a:srgbClr val="595959"/>
              </a:solidFill>
              <a:latin typeface="Times New Roman"/>
              <a:cs typeface="Times New Roman"/>
            </a:endParaRPr>
          </a:p>
          <a:p>
            <a:pPr lvl="2">
              <a:buFont typeface="Arial" panose="020B0502020104020203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  <a:cs typeface="Times New Roman"/>
              </a:rPr>
              <a:t>Magnified by USG IMPACT Refresh</a:t>
            </a:r>
            <a:endParaRPr lang="en-US" sz="2000">
              <a:latin typeface="Times New Roman"/>
              <a:cs typeface="Times New Roman"/>
            </a:endParaRPr>
          </a:p>
          <a:p>
            <a:pPr lvl="1">
              <a:buFont typeface="Arial" panose="020B0502020104020203" pitchFamily="34" charset="0"/>
              <a:buChar char="•"/>
            </a:pPr>
            <a:r>
              <a:rPr lang="en-US" sz="2600">
                <a:solidFill>
                  <a:srgbClr val="000000"/>
                </a:solidFill>
                <a:latin typeface="Times New Roman"/>
                <a:cs typeface="Times New Roman"/>
              </a:rPr>
              <a:t>Sustained enrollment -&gt; Enrollment increase expected</a:t>
            </a:r>
          </a:p>
          <a:p>
            <a:pPr lvl="2">
              <a:buFont typeface="Arial" panose="020B0502020104020203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  <a:cs typeface="Times New Roman"/>
              </a:rPr>
              <a:t>KSU has experienced growth while other universities have not</a:t>
            </a:r>
          </a:p>
          <a:p>
            <a:pPr lvl="2">
              <a:buFont typeface="Arial" panose="020B0502020104020203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  <a:cs typeface="Times New Roman"/>
              </a:rPr>
              <a:t>Increased student demand = More educators needed to create and deliver high-quality classes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0000"/>
                </a:solidFill>
                <a:latin typeface="Times New Roman"/>
                <a:cs typeface="Times New Roman"/>
              </a:rPr>
              <a:t>Valuable contributions to the KSU -&gt; Workforce pipeline</a:t>
            </a:r>
            <a:endParaRPr lang="en-US"/>
          </a:p>
          <a:p>
            <a:pPr lvl="2"/>
            <a:r>
              <a:rPr lang="en-US" sz="2000">
                <a:solidFill>
                  <a:srgbClr val="000000"/>
                </a:solidFill>
                <a:latin typeface="Times New Roman"/>
                <a:cs typeface="Times New Roman"/>
              </a:rPr>
              <a:t>Bolster USG's and KSU's initiatives to support career-readiness</a:t>
            </a:r>
            <a:endParaRPr lang="en-US" sz="2000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457200" lvl="1" indent="0">
              <a:buFont typeface="Gill Sans MT" panose="020B0502020104020203" pitchFamily="34" charset="0"/>
              <a:buNone/>
            </a:pPr>
            <a:endParaRPr lang="en-US" sz="2200" b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914400" lvl="2" indent="0" fontAlgn="base">
              <a:buNone/>
            </a:pPr>
            <a:endParaRPr lang="en-US" sz="2400">
              <a:solidFill>
                <a:srgbClr val="000000"/>
              </a:solidFill>
              <a:latin typeface="WordVisiPilcrow_MSFontService"/>
              <a:cs typeface="Times New Roman"/>
            </a:endParaRPr>
          </a:p>
          <a:p>
            <a:pPr lvl="1" fontAlgn="base"/>
            <a:endParaRPr lang="en-US" sz="2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4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9614-063F-AE53-2A5F-F0D2FB5B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72339"/>
            <a:ext cx="10178322" cy="5019525"/>
          </a:xfrm>
        </p:spPr>
        <p:txBody>
          <a:bodyPr>
            <a:normAutofit/>
          </a:bodyPr>
          <a:lstStyle/>
          <a:p>
            <a:endParaRPr lang="en-US" sz="20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2" name="Picture 1" descr="A person with a beard&#10;&#10;Description automatically generated">
            <a:extLst>
              <a:ext uri="{FF2B5EF4-FFF2-40B4-BE49-F238E27FC236}">
                <a16:creationId xmlns:a16="http://schemas.microsoft.com/office/drawing/2014/main" id="{1F8477C3-5F2E-9FC9-D48A-E7BD5A08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3" y="263600"/>
            <a:ext cx="6096000" cy="2591713"/>
          </a:xfrm>
          <a:prstGeom prst="rect">
            <a:avLst/>
          </a:prstGeom>
        </p:spPr>
      </p:pic>
      <p:pic>
        <p:nvPicPr>
          <p:cNvPr id="7" name="Picture 6" descr="A close-up of a card&#10;&#10;Description automatically generated">
            <a:extLst>
              <a:ext uri="{FF2B5EF4-FFF2-40B4-BE49-F238E27FC236}">
                <a16:creationId xmlns:a16="http://schemas.microsoft.com/office/drawing/2014/main" id="{29492153-C42F-7206-BF6E-CFE4E722F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3" y="2770494"/>
            <a:ext cx="6068624" cy="2226683"/>
          </a:xfrm>
          <a:prstGeom prst="rect">
            <a:avLst/>
          </a:prstGeom>
        </p:spPr>
      </p:pic>
      <p:pic>
        <p:nvPicPr>
          <p:cNvPr id="8" name="Picture 7" descr="A close-up of a name tag&#10;&#10;Description automatically generated">
            <a:extLst>
              <a:ext uri="{FF2B5EF4-FFF2-40B4-BE49-F238E27FC236}">
                <a16:creationId xmlns:a16="http://schemas.microsoft.com/office/drawing/2014/main" id="{DDCBABCF-E17E-1BC3-DEB2-732D8A26D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53" y="4799686"/>
            <a:ext cx="6096000" cy="1889669"/>
          </a:xfrm>
          <a:prstGeom prst="rect">
            <a:avLst/>
          </a:prstGeom>
        </p:spPr>
      </p:pic>
      <p:pic>
        <p:nvPicPr>
          <p:cNvPr id="6" name="Picture 5" descr="A close-up of a name tag&#10;&#10;Description automatically generated">
            <a:extLst>
              <a:ext uri="{FF2B5EF4-FFF2-40B4-BE49-F238E27FC236}">
                <a16:creationId xmlns:a16="http://schemas.microsoft.com/office/drawing/2014/main" id="{B6D4FCDA-B64D-FF81-8DBE-E8B6217BE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725" y="4261354"/>
            <a:ext cx="5857218" cy="242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2EE87A-1921-95B7-BB8B-5E5AAE874C69}"/>
              </a:ext>
            </a:extLst>
          </p:cNvPr>
          <p:cNvSpPr txBox="1"/>
          <p:nvPr/>
        </p:nvSpPr>
        <p:spPr>
          <a:xfrm>
            <a:off x="6356646" y="892884"/>
            <a:ext cx="540537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/>
              <a:t>Many V.I.T.A.L. faculty bring </a:t>
            </a:r>
            <a:r>
              <a:rPr lang="en-US" sz="2400" b="1" u="sng" dirty="0"/>
              <a:t>real-world career information, perspectives and networking </a:t>
            </a:r>
            <a:r>
              <a:rPr lang="en-US" sz="2400" dirty="0"/>
              <a:t>into their classrooms while delivering </a:t>
            </a:r>
            <a:r>
              <a:rPr lang="en-US" sz="2400" b="1" u="sng" dirty="0"/>
              <a:t>high-quality educational experiences </a:t>
            </a:r>
            <a:r>
              <a:rPr lang="en-US" sz="2400" dirty="0"/>
              <a:t>and opportunities to KSU students. </a:t>
            </a:r>
          </a:p>
        </p:txBody>
      </p:sp>
    </p:spTree>
    <p:extLst>
      <p:ext uri="{BB962C8B-B14F-4D97-AF65-F5344CB8AC3E}">
        <p14:creationId xmlns:p14="http://schemas.microsoft.com/office/powerpoint/2010/main" val="33933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14C3-6925-2D4E-994C-F220BE7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89" y="366136"/>
            <a:ext cx="10771321" cy="132085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V.I.T.A.L. Faculty at KSU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9614-063F-AE53-2A5F-F0D2FB5B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72339"/>
            <a:ext cx="10178322" cy="5019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dirty="0"/>
              <a:t>Sustained and Significant Presence at KSU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WordVisi_MSFontService"/>
              </a:rPr>
              <a:t>KSU, Fall 2022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WordVisiPilcrow_MSFontService"/>
              </a:rPr>
              <a:t> (more recent numbers to be available soon) 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2" fontAlgn="base"/>
            <a:r>
              <a:rPr lang="en-US" sz="2400" b="0" i="0" dirty="0">
                <a:solidFill>
                  <a:srgbClr val="000000"/>
                </a:solidFill>
                <a:effectLst/>
                <a:latin typeface="WordVisi_MSFontService"/>
              </a:rPr>
              <a:t>785 part-time faculty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WordVisiPilcrow_MSFontService"/>
              </a:rPr>
              <a:t> (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WordVisi_MSFontService"/>
              </a:rPr>
              <a:t>1352 FT faculty)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WordVisiPilcrow_MSFontService"/>
              </a:rPr>
              <a:t> 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2" fontAlgn="base"/>
            <a:r>
              <a:rPr lang="en-US" sz="2400" b="0" i="0" dirty="0">
                <a:solidFill>
                  <a:srgbClr val="000000"/>
                </a:solidFill>
                <a:effectLst/>
                <a:latin typeface="WordVisi_MSFontService"/>
              </a:rPr>
              <a:t>58.06% of faculty employed at KSU were part-time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WordVisiPilcrow_MSFontService"/>
              </a:rPr>
              <a:t> 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2" fontAlgn="base"/>
            <a:r>
              <a:rPr lang="en-US" sz="2400" b="0" i="0" dirty="0">
                <a:solidFill>
                  <a:srgbClr val="000000"/>
                </a:solidFill>
                <a:effectLst/>
                <a:latin typeface="WordVisi_MSFontService"/>
              </a:rPr>
              <a:t>29% of hours taught at KSU were from part-time faculty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WordVisiPilcrow_MSFontService"/>
              </a:rPr>
              <a:t> </a:t>
            </a: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2" fontAlgn="base"/>
            <a:r>
              <a:rPr lang="en-US" sz="2200" dirty="0">
                <a:solidFill>
                  <a:srgbClr val="000000"/>
                </a:solidFill>
                <a:latin typeface="WordVisi_MSFontService"/>
              </a:rPr>
              <a:t>Across academic journey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WordVisi_MSFontService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WordVisi_MSFontService"/>
              </a:rPr>
              <a:t>this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WordVisi_MSFontService"/>
              </a:rPr>
              <a:t> number increases the footprint and import of our PT/LT faculty</a:t>
            </a:r>
            <a:endParaRPr lang="en-US" sz="2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/>
            </a:endParaRPr>
          </a:p>
          <a:p>
            <a:pPr lvl="2" fontAlgn="base"/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WordVisi_MSFontService"/>
                <a:hlinkClick r:id="rId3"/>
              </a:rPr>
              <a:t>https://www.kennesaw.edu/about/index.php#ksuataglance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WordVisiPilcrow_MSFontService"/>
              </a:rPr>
              <a:t> 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05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87D9197-4A85-4276-8FC4-67873E207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01B5B487-A1DE-47E1-B06D-F13BBCCA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A14C3-6925-2D4E-994C-F220BE7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88" y="311502"/>
            <a:ext cx="6340519" cy="850871"/>
          </a:xfrm>
        </p:spPr>
        <p:txBody>
          <a:bodyPr>
            <a:normAutofit/>
          </a:bodyPr>
          <a:lstStyle/>
          <a:p>
            <a:r>
              <a:rPr lang="en-US" sz="4700" b="1">
                <a:latin typeface="Times New Roman" panose="02020603050405020304" pitchFamily="18" charset="0"/>
                <a:cs typeface="Times New Roman" panose="02020603050405020304" pitchFamily="18" charset="0"/>
              </a:rPr>
              <a:t>V.I.T.A.L. Faculty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45AF6B-4F42-45F1-A22C-AF0FCA89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9614-063F-AE53-2A5F-F0D2FB5B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25" y="1162373"/>
            <a:ext cx="6611107" cy="554839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b="1">
                <a:solidFill>
                  <a:srgbClr val="000000"/>
                </a:solidFill>
                <a:latin typeface="WordVisi_MSFontService"/>
              </a:rPr>
              <a:t>Specific Considerations</a:t>
            </a:r>
          </a:p>
          <a:p>
            <a:pPr lvl="1"/>
            <a:r>
              <a:rPr lang="en-US" sz="2000">
                <a:solidFill>
                  <a:srgbClr val="000000"/>
                </a:solidFill>
                <a:latin typeface="WordVisi_MSFontService"/>
              </a:rPr>
              <a:t>All responsibilities are related to quality teaching </a:t>
            </a:r>
          </a:p>
          <a:p>
            <a:pPr lvl="2" fontAlgn="base"/>
            <a:r>
              <a:rPr lang="en-US" sz="2000">
                <a:solidFill>
                  <a:srgbClr val="000000"/>
                </a:solidFill>
                <a:latin typeface="WordVisi_MSFontService"/>
              </a:rPr>
              <a:t>This population is dedicated to </a:t>
            </a:r>
            <a:r>
              <a:rPr lang="en-US" sz="2000" b="1">
                <a:solidFill>
                  <a:srgbClr val="000000"/>
                </a:solidFill>
                <a:latin typeface="WordVisi_MSFontService"/>
              </a:rPr>
              <a:t>excellence</a:t>
            </a:r>
            <a:r>
              <a:rPr lang="en-US" sz="2000">
                <a:solidFill>
                  <a:srgbClr val="000000"/>
                </a:solidFill>
                <a:latin typeface="WordVisi_MSFontService"/>
              </a:rPr>
              <a:t> in teaching</a:t>
            </a:r>
          </a:p>
          <a:p>
            <a:pPr lvl="1" fontAlgn="base"/>
            <a:r>
              <a:rPr lang="en-US" sz="2000">
                <a:solidFill>
                  <a:srgbClr val="000000"/>
                </a:solidFill>
                <a:latin typeface="WordVisi_MSFontService"/>
              </a:rPr>
              <a:t>New or returning to KSU after a break</a:t>
            </a:r>
          </a:p>
          <a:p>
            <a:pPr lvl="1" fontAlgn="base"/>
            <a:r>
              <a:rPr lang="en-US" sz="2000">
                <a:solidFill>
                  <a:srgbClr val="000000"/>
                </a:solidFill>
                <a:latin typeface="WordVisi_MSFontService"/>
              </a:rPr>
              <a:t>Often managing careers outside of KSU while delivering high-quality classes here</a:t>
            </a:r>
          </a:p>
          <a:p>
            <a:pPr lvl="2" fontAlgn="base"/>
            <a:r>
              <a:rPr lang="en-US" sz="2000">
                <a:solidFill>
                  <a:srgbClr val="000000"/>
                </a:solidFill>
                <a:latin typeface="WordVisi_MSFontService"/>
              </a:rPr>
              <a:t>Competing priorities originating outside of KSU</a:t>
            </a:r>
          </a:p>
          <a:p>
            <a:pPr lvl="2" fontAlgn="base"/>
            <a:r>
              <a:rPr lang="en-US" sz="2000">
                <a:solidFill>
                  <a:srgbClr val="000000"/>
                </a:solidFill>
                <a:latin typeface="WordVisi_MSFontService"/>
              </a:rPr>
              <a:t>Multiple institutions</a:t>
            </a:r>
          </a:p>
          <a:p>
            <a:pPr lvl="2"/>
            <a:r>
              <a:rPr lang="en-US" sz="2000">
                <a:solidFill>
                  <a:srgbClr val="000000"/>
                </a:solidFill>
                <a:latin typeface="WordVisi_MSFontService"/>
              </a:rPr>
              <a:t>Unreasonable expectation to be 100</a:t>
            </a:r>
            <a:r>
              <a:rPr lang="en-US" sz="2000" b="0" i="0">
                <a:solidFill>
                  <a:srgbClr val="000000"/>
                </a:solidFill>
                <a:effectLst/>
                <a:latin typeface="WordVisi_MSFontService"/>
              </a:rPr>
              <a:t>% awash with KSU communications, resources, services, policies</a:t>
            </a:r>
            <a:r>
              <a:rPr lang="en-US" sz="2000">
                <a:solidFill>
                  <a:srgbClr val="000000"/>
                </a:solidFill>
                <a:latin typeface="WordVisi_MSFontService"/>
              </a:rPr>
              <a:t> </a:t>
            </a:r>
            <a:endParaRPr lang="en-US"/>
          </a:p>
          <a:p>
            <a:pPr lvl="3"/>
            <a:endParaRPr lang="en-US" sz="2000">
              <a:solidFill>
                <a:srgbClr val="000000"/>
              </a:solidFill>
            </a:endParaRPr>
          </a:p>
          <a:p>
            <a:pPr marL="1371600" lvl="3" indent="0">
              <a:buNone/>
            </a:pPr>
            <a:endParaRPr lang="en-US" sz="2000">
              <a:solidFill>
                <a:srgbClr val="000000"/>
              </a:solidFill>
              <a:latin typeface="Gill Sans MT"/>
            </a:endParaRPr>
          </a:p>
          <a:p>
            <a:pPr marL="0" indent="0" algn="ctr" fontAlgn="base">
              <a:buNone/>
            </a:pPr>
            <a:r>
              <a:rPr lang="en-US" sz="2400" b="1">
                <a:solidFill>
                  <a:srgbClr val="000000"/>
                </a:solidFill>
                <a:latin typeface="WordVisi_MSFontService"/>
              </a:rPr>
              <a:t>Benefit by clear and consistent messaging and support across the semester </a:t>
            </a:r>
          </a:p>
          <a:p>
            <a:pPr lvl="1" fontAlgn="base"/>
            <a:endParaRPr lang="en-US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 descr="A person in a forest&#10;&#10;Description automatically generated">
            <a:extLst>
              <a:ext uri="{FF2B5EF4-FFF2-40B4-BE49-F238E27FC236}">
                <a16:creationId xmlns:a16="http://schemas.microsoft.com/office/drawing/2014/main" id="{B17FA568-AE77-5E9B-6EE7-CD5AF747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34" y="249308"/>
            <a:ext cx="5038564" cy="3023138"/>
          </a:xfrm>
          <a:prstGeom prst="rect">
            <a:avLst/>
          </a:prstGeom>
        </p:spPr>
      </p:pic>
      <p:pic>
        <p:nvPicPr>
          <p:cNvPr id="9" name="Picture 8" descr="A person walking on a path in a forest&#10;&#10;Description automatically generated">
            <a:extLst>
              <a:ext uri="{FF2B5EF4-FFF2-40B4-BE49-F238E27FC236}">
                <a16:creationId xmlns:a16="http://schemas.microsoft.com/office/drawing/2014/main" id="{FE7A9CDD-B866-A415-0853-FA42A1156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5232" y="3429001"/>
            <a:ext cx="5023540" cy="328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5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14C3-6925-2D4E-994C-F220BE7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89" y="366136"/>
            <a:ext cx="10771321" cy="1320855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V.I.T.A.L. Faculty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9614-063F-AE53-2A5F-F0D2FB5B6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389" y="1472339"/>
            <a:ext cx="10422611" cy="5019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i="0" dirty="0">
                <a:solidFill>
                  <a:schemeClr val="tx1"/>
                </a:solidFill>
                <a:effectLst/>
              </a:rPr>
              <a:t>Support of V.I.T.A.L. faculty is Related to Critical Factors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Student Success (especially retention, progression, and graduation (RPG))</a:t>
            </a:r>
          </a:p>
          <a:p>
            <a:pPr lvl="1"/>
            <a:r>
              <a:rPr lang="en-U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Programmatic Success (especially annual program reviews (APR))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Conservation of Limited Resources</a:t>
            </a:r>
          </a:p>
          <a:p>
            <a:pPr lvl="2"/>
            <a:r>
              <a:rPr lang="en-US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On-boarding </a:t>
            </a:r>
          </a:p>
          <a:p>
            <a:pPr lvl="3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High fiscal and personnel costs if there is a revolving door</a:t>
            </a:r>
          </a:p>
          <a:p>
            <a:pPr lvl="3"/>
            <a:r>
              <a:rPr lang="en-US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Need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recruitment and retention of high-quality V.I.T.A.L. faculty</a:t>
            </a:r>
          </a:p>
          <a:p>
            <a:pPr lvl="2"/>
            <a:r>
              <a:rPr lang="en-US" sz="22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Training and Mentoring</a:t>
            </a:r>
          </a:p>
          <a:p>
            <a:pPr lvl="3"/>
            <a:r>
              <a:rPr lang="en-US" sz="180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Can be high-cost efforts at the Chair/Director and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unit</a:t>
            </a:r>
            <a:r>
              <a:rPr lang="en-US" sz="180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levels</a:t>
            </a:r>
          </a:p>
          <a:p>
            <a:pPr lvl="3"/>
            <a:r>
              <a:rPr lang="en-US" sz="180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May not be possible given current circumstances to 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provide adequate and consistent training/mentoring</a:t>
            </a:r>
            <a:endParaRPr lang="en-US" sz="1800" i="0" dirty="0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lvl="1"/>
            <a:endParaRPr lang="en-US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30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E132C1-ABDD-FDD5-8021-3D670D7D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2FD63A9-5A51-2946-2036-BCCCF1F8F5CF}"/>
              </a:ext>
            </a:extLst>
          </p:cNvPr>
          <p:cNvSpPr/>
          <p:nvPr/>
        </p:nvSpPr>
        <p:spPr>
          <a:xfrm>
            <a:off x="1038386" y="228600"/>
            <a:ext cx="7919634" cy="6400800"/>
          </a:xfrm>
          <a:prstGeom prst="round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B6DF38-6E48-6E54-6F66-063B10AFA859}"/>
              </a:ext>
            </a:extLst>
          </p:cNvPr>
          <p:cNvSpPr/>
          <p:nvPr/>
        </p:nvSpPr>
        <p:spPr>
          <a:xfrm>
            <a:off x="3569777" y="402956"/>
            <a:ext cx="2526223" cy="2262753"/>
          </a:xfrm>
          <a:prstGeom prst="ellipse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Effective On-boarding &amp; Orientation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F24D88-73FD-098B-1B05-39245B72C378}"/>
              </a:ext>
            </a:extLst>
          </p:cNvPr>
          <p:cNvSpPr/>
          <p:nvPr/>
        </p:nvSpPr>
        <p:spPr>
          <a:xfrm>
            <a:off x="1474923" y="1996699"/>
            <a:ext cx="2526223" cy="2262753"/>
          </a:xfrm>
          <a:prstGeom prst="ellipse">
            <a:avLst/>
          </a:prstGeom>
          <a:solidFill>
            <a:srgbClr val="7030A0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Sense of Value, Belonging, &amp; Ownership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7E9C24-DAB8-B3FD-689A-A9C360CF4838}"/>
              </a:ext>
            </a:extLst>
          </p:cNvPr>
          <p:cNvSpPr/>
          <p:nvPr/>
        </p:nvSpPr>
        <p:spPr>
          <a:xfrm>
            <a:off x="5752457" y="1965703"/>
            <a:ext cx="2526223" cy="2262753"/>
          </a:xfrm>
          <a:prstGeom prst="ellipse">
            <a:avLst/>
          </a:prstGeom>
          <a:solidFill>
            <a:srgbClr val="00B050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On-going Needs Based Training &amp; Professional Development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7B7E619-A961-D314-156D-4AB5697D76DF}"/>
              </a:ext>
            </a:extLst>
          </p:cNvPr>
          <p:cNvSpPr/>
          <p:nvPr/>
        </p:nvSpPr>
        <p:spPr>
          <a:xfrm>
            <a:off x="2397075" y="4288510"/>
            <a:ext cx="2526223" cy="2262753"/>
          </a:xfrm>
          <a:prstGeom prst="ellipse">
            <a:avLst/>
          </a:prstGeom>
          <a:solidFill>
            <a:srgbClr val="0070C0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Mentoring/</a:t>
            </a:r>
          </a:p>
          <a:p>
            <a:pPr algn="ctr"/>
            <a:r>
              <a:rPr lang="en-US" sz="2400"/>
              <a:t>Evaluation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F67F90-53B8-05EF-E72F-B70F723A91C1}"/>
              </a:ext>
            </a:extLst>
          </p:cNvPr>
          <p:cNvSpPr/>
          <p:nvPr/>
        </p:nvSpPr>
        <p:spPr>
          <a:xfrm>
            <a:off x="5034373" y="4288509"/>
            <a:ext cx="2526223" cy="2262753"/>
          </a:xfrm>
          <a:prstGeom prst="ellipse">
            <a:avLst/>
          </a:prstGeom>
          <a:solidFill>
            <a:srgbClr val="EE4B37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Meaningful Recognition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6D5323-FD31-74A8-C1F6-355C0DD994DE}"/>
              </a:ext>
            </a:extLst>
          </p:cNvPr>
          <p:cNvSpPr txBox="1"/>
          <p:nvPr/>
        </p:nvSpPr>
        <p:spPr>
          <a:xfrm>
            <a:off x="8919285" y="1720840"/>
            <a:ext cx="3076403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/>
              <a:t>Areas that catalyze </a:t>
            </a:r>
            <a:r>
              <a:rPr lang="en-US" sz="2400" b="1"/>
              <a:t>recruitment</a:t>
            </a:r>
            <a:r>
              <a:rPr lang="en-US" sz="2400"/>
              <a:t>, </a:t>
            </a:r>
          </a:p>
          <a:p>
            <a:pPr algn="ctr"/>
            <a:r>
              <a:rPr lang="en-US" sz="2400" b="1"/>
              <a:t>on-boarding</a:t>
            </a:r>
            <a:r>
              <a:rPr lang="en-US" sz="2400"/>
              <a:t>, </a:t>
            </a:r>
            <a:r>
              <a:rPr lang="en-US" sz="2400" b="1"/>
              <a:t>assimilation</a:t>
            </a:r>
            <a:r>
              <a:rPr lang="en-US" sz="2400"/>
              <a:t>, and </a:t>
            </a:r>
            <a:r>
              <a:rPr lang="en-US" sz="2400" b="1"/>
              <a:t>retention</a:t>
            </a:r>
            <a:r>
              <a:rPr lang="en-US" sz="2400"/>
              <a:t> </a:t>
            </a:r>
          </a:p>
          <a:p>
            <a:pPr algn="ctr"/>
            <a:r>
              <a:rPr lang="en-US" sz="2400"/>
              <a:t>(ROAR) </a:t>
            </a:r>
          </a:p>
          <a:p>
            <a:pPr algn="ctr"/>
            <a:r>
              <a:rPr lang="en-US" sz="2400"/>
              <a:t>of high-quality </a:t>
            </a:r>
          </a:p>
          <a:p>
            <a:pPr algn="ctr"/>
            <a:r>
              <a:rPr lang="en-US" sz="2400"/>
              <a:t>part-time and </a:t>
            </a:r>
            <a:endParaRPr lang="en-US"/>
          </a:p>
          <a:p>
            <a:pPr algn="ctr"/>
            <a:r>
              <a:rPr lang="en-US" sz="2400"/>
              <a:t>limited-term faculty.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0659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88f3295-c980-458d-b6aa-0cdae39edef3">
      <UserInfo>
        <DisplayName>Yvonne Wichman</DisplayName>
        <AccountId>37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95F3F256B2394EB7561849737B4E39" ma:contentTypeVersion="6" ma:contentTypeDescription="Create a new document." ma:contentTypeScope="" ma:versionID="24193bb170be30bf6cd2f1b5d9880d5e">
  <xsd:schema xmlns:xsd="http://www.w3.org/2001/XMLSchema" xmlns:xs="http://www.w3.org/2001/XMLSchema" xmlns:p="http://schemas.microsoft.com/office/2006/metadata/properties" xmlns:ns2="f2e74eca-3e7d-468b-b7f4-40b1cff5ae5f" xmlns:ns3="c88f3295-c980-458d-b6aa-0cdae39edef3" targetNamespace="http://schemas.microsoft.com/office/2006/metadata/properties" ma:root="true" ma:fieldsID="381ebe697aeb6a60b8373473fc6e4359" ns2:_="" ns3:_="">
    <xsd:import namespace="f2e74eca-3e7d-468b-b7f4-40b1cff5ae5f"/>
    <xsd:import namespace="c88f3295-c980-458d-b6aa-0cdae39ede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74eca-3e7d-468b-b7f4-40b1cff5ae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8f3295-c980-458d-b6aa-0cdae39ede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8A5AE4-8017-479B-9541-289800B637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D6DC74-23BF-48A9-9258-D54BBA28A17F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c88f3295-c980-458d-b6aa-0cdae39edef3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f2e74eca-3e7d-468b-b7f4-40b1cff5ae5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DED4B3B-BF9F-4B09-9C44-576D10471F9C}">
  <ds:schemaRefs>
    <ds:schemaRef ds:uri="c88f3295-c980-458d-b6aa-0cdae39edef3"/>
    <ds:schemaRef ds:uri="f2e74eca-3e7d-468b-b7f4-40b1cff5ae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746</Words>
  <Application>Microsoft Macintosh PowerPoint</Application>
  <PresentationFormat>Widescreen</PresentationFormat>
  <Paragraphs>101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Gill Sans MT</vt:lpstr>
      <vt:lpstr>Impact</vt:lpstr>
      <vt:lpstr>Montserrat</vt:lpstr>
      <vt:lpstr>Times New Roman</vt:lpstr>
      <vt:lpstr>WordVisi_MSFontService</vt:lpstr>
      <vt:lpstr>WordVisiPilcrow_MSFontService</vt:lpstr>
      <vt:lpstr>Badge</vt:lpstr>
      <vt:lpstr>     </vt:lpstr>
      <vt:lpstr>PowerPoint Presentation</vt:lpstr>
      <vt:lpstr>PowerPoint Presentation</vt:lpstr>
      <vt:lpstr>V.I.T.A.L. Faculty at KSU</vt:lpstr>
      <vt:lpstr>PowerPoint Presentation</vt:lpstr>
      <vt:lpstr>V.I.T.A.L. Faculty at KSU</vt:lpstr>
      <vt:lpstr>V.I.T.A.L. Faculty</vt:lpstr>
      <vt:lpstr>V.I.T.A.L. Faculty</vt:lpstr>
      <vt:lpstr>PowerPoint Presentation</vt:lpstr>
      <vt:lpstr>Some existing resources</vt:lpstr>
      <vt:lpstr>PowerPoint Presentation</vt:lpstr>
      <vt:lpstr>Questions   suggestions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Part-time and limited-term faculty orientation</dc:title>
  <dc:creator>Dorothy Marsil</dc:creator>
  <cp:lastModifiedBy>Lauren Taglialatela</cp:lastModifiedBy>
  <cp:revision>5</cp:revision>
  <dcterms:created xsi:type="dcterms:W3CDTF">2020-08-12T20:49:32Z</dcterms:created>
  <dcterms:modified xsi:type="dcterms:W3CDTF">2024-03-25T19:16:41Z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0x010100AF95F3F256B2394EB7561849737B4E39</vt:lpwstr>
  </property>
</Properties>
</file>