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1" r:id="rId4"/>
    <p:sldId id="259" r:id="rId5"/>
    <p:sldId id="260" r:id="rId6"/>
    <p:sldId id="262" r:id="rId7"/>
    <p:sldId id="293" r:id="rId8"/>
    <p:sldId id="294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62"/>
    <p:restoredTop sz="96327"/>
  </p:normalViewPr>
  <p:slideViewPr>
    <p:cSldViewPr snapToGrid="0">
      <p:cViewPr varScale="1">
        <p:scale>
          <a:sx n="183" d="100"/>
          <a:sy n="183" d="100"/>
        </p:scale>
        <p:origin x="1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FABB1-871E-334E-BD8A-A79414C725BB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3207D-D86E-A84D-B952-706F478E5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4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F68E-2813-E485-A99A-95BAA84B3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FF723-AE16-F41A-1F34-DCE685866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35B35-0099-D4B1-52AF-7E7CE457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0A363-4CDE-2316-CA0C-E29BD7760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261D6-2F92-8B77-7F6A-04BC8CAE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1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0211-4116-0E44-D14C-43B46A576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1675E2-0471-20E1-07FD-85B73A445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E339E-456F-B634-CFAB-830C8D5A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E7E93-3C5C-1264-0211-E659A075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141CA-6189-C98B-67C6-E76AC7F3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C5D69F-BF51-F9EF-5E4C-37DE566E3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F189F-B332-B12F-9FCA-A86FEB287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9533F-289A-68BE-237C-21FD44DD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6EE4A-53BE-898A-C3FA-9934D8ED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2141A-A90A-1F7B-A341-746AED84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3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FF1E5-7684-B324-4C40-CF216466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02309-F903-82E6-E036-3C140F238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3E59E-0F08-A71F-9AA1-DCDAAAB08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41352-04AA-62BD-466D-25DC8D6E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B9264-64B4-68AD-2CAD-0CB89148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5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04E8-A913-ECD9-1BAD-0645B937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EB1C7-9C7A-3A2D-1FC6-B980C254C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6FBE8-E1E2-BC46-159F-D3D252AB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B42E7-AF97-0779-12B4-A7D31F74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1ED94-16FC-ECEF-2886-8E18BCDC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3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C18F-274F-9D29-444B-2F906DB8B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3C67-D126-6A8F-E67A-0EDF39474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1FFDB-AB6E-F2C5-47D6-8E99AAC7C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083FD-D81B-971D-BE44-A2BB312C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286E0-4E91-72AF-A49E-AF2F5168F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6F0C7E-A6EA-B208-C18B-27CF5644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A78E-7FB3-BA7D-D884-2A6C2CA4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99DA4-222F-45AF-7C56-2DC2A375D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B5707-DF7A-A812-B0EB-E36A05B7D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B899D-D50D-FC8A-53A6-400E6E3FA4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6078F-7E91-0760-6490-3AB2B42D99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30E33A-3AE4-3B63-FB64-5D90C9AC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A86553-05D3-F218-6840-A8B848C42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8B240-3488-A626-28D6-CF095160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7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90B29-532A-C9E4-D732-B5831F8AB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6DF48-5536-DB75-7259-726DD7D93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94B19B-316D-3829-751D-71046185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B9BC4-56C6-E8FC-6F52-9CB9170A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5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014E5-31AB-E028-266C-8C8F000A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9B6A61-C671-98A3-8EE9-07BC7E87F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F439B-3414-6393-A48A-29EA4036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5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A6E3-9706-062F-A21A-A64001925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11D5-67D3-AC10-EC23-CFB3C3718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26E32-7B14-B2CD-2E87-DAB699C30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5EFA7-A881-7160-F5DF-158B5806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AB79D-C12E-E924-E815-0758DAA2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A2AF9-96F7-FCA9-1615-75167F65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6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D71E-58FF-89D5-173F-605059592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9CC6FA-A41C-B86C-A572-F393102E8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6E3A7-DC6C-75BE-E220-21D9C19A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55D8E-A19F-C16D-CDAB-DE1B8011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543CE-BE95-6F4A-992A-C7B8C506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3E27D-0B85-4F30-A577-304AC3BD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2FA10-9B01-6572-CD37-DD64D182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8FE2A-4456-941D-1357-01B7D4395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7C733-83B7-7F97-78A7-E5B3C4268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7FD12-D601-3C4C-9800-CDB0C12F450C}" type="datetimeFigureOut">
              <a:rPr lang="en-US" smtClean="0"/>
              <a:t>11/13/23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562E8-43F3-75CA-E72E-16DB5749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3ECAA-7547-9393-9EE2-3B58AC28A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B0A2E-75E7-1541-B927-B7325A2D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E5F3D-8205-F776-ACA4-504C888547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8E3D2-74CE-44BE-8CCC-AFC48EFABA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-up of a sign&#10;&#10;Description automatically generated">
            <a:extLst>
              <a:ext uri="{FF2B5EF4-FFF2-40B4-BE49-F238E27FC236}">
                <a16:creationId xmlns:a16="http://schemas.microsoft.com/office/drawing/2014/main" id="{F129EA95-F67B-A3AB-EFD7-0997A7709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60" y="390806"/>
            <a:ext cx="11723880" cy="642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9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9C41-D020-6877-FA81-04AE83972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57" y="365125"/>
            <a:ext cx="11294346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v1.0 &amp; beyond: A Continuous Improvement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D43F-14FB-3105-B9BC-2F39ED2B2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Spring 2024 and Summer 2024 semesters</a:t>
            </a:r>
          </a:p>
          <a:p>
            <a:pPr lvl="1"/>
            <a:r>
              <a:rPr lang="en-US" dirty="0"/>
              <a:t>Continue to monitor the admissions, acceptance and orientation registration data and collaborate with colleges to adjust as needed and possible</a:t>
            </a:r>
          </a:p>
          <a:p>
            <a:pPr lvl="1"/>
            <a:r>
              <a:rPr lang="en-US" dirty="0"/>
              <a:t>Pilot registration process in Spring 2024 with special groups</a:t>
            </a:r>
          </a:p>
          <a:p>
            <a:endParaRPr lang="en-US" dirty="0"/>
          </a:p>
          <a:p>
            <a:r>
              <a:rPr lang="en-US" dirty="0"/>
              <a:t>Fall 2024 Semester</a:t>
            </a:r>
          </a:p>
          <a:p>
            <a:pPr lvl="1"/>
            <a:r>
              <a:rPr lang="en-US" dirty="0"/>
              <a:t>Analyze data</a:t>
            </a:r>
          </a:p>
          <a:p>
            <a:pPr lvl="1"/>
            <a:r>
              <a:rPr lang="en-US" dirty="0"/>
              <a:t>Solicit colleges and other stakeholders for feedback</a:t>
            </a:r>
          </a:p>
          <a:p>
            <a:pPr lvl="1"/>
            <a:r>
              <a:rPr lang="en-US" dirty="0"/>
              <a:t>Continue to work with NISS, consultants and peers for best practices</a:t>
            </a:r>
          </a:p>
          <a:p>
            <a:pPr lvl="1"/>
            <a:r>
              <a:rPr lang="en-US" dirty="0"/>
              <a:t>Build v2.0 draft</a:t>
            </a:r>
          </a:p>
        </p:txBody>
      </p:sp>
    </p:spTree>
    <p:extLst>
      <p:ext uri="{BB962C8B-B14F-4D97-AF65-F5344CB8AC3E}">
        <p14:creationId xmlns:p14="http://schemas.microsoft.com/office/powerpoint/2010/main" val="254635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9126-CBC3-233A-CD7C-4E84C8D5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932"/>
            <a:ext cx="10757598" cy="1325563"/>
          </a:xfrm>
        </p:spPr>
        <p:txBody>
          <a:bodyPr>
            <a:normAutofit/>
          </a:bodyPr>
          <a:lstStyle/>
          <a:p>
            <a:pPr algn="ctr"/>
            <a:r>
              <a:rPr lang="en-US" u="sng" dirty="0"/>
              <a:t>Why Block Scheduling v1.0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92042-ACA3-196D-6490-D32BE1F5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1348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F22 National Institute for Student Success (NISS) diagnostic analysis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KSU Graduation Rate         4 yr. rate ~ 22%       6 yr. rate ~  48%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Full-time Progression Enrollment:  ~30% of KSU students enroll in 15+ c/hrs.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an important to:</a:t>
            </a:r>
          </a:p>
          <a:p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USG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Rankings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More qualified &amp;/or discerning applicants in a competitive market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Student debt 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KSU faculty, staff, and administration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5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9126-CBC3-233A-CD7C-4E84C8D5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571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900" u="sng" dirty="0"/>
              <a:t>S22 Actions to Increase RPG</a:t>
            </a:r>
            <a:br>
              <a:rPr lang="en-US" sz="4900" dirty="0"/>
            </a:br>
            <a:endParaRPr lang="en-US" sz="4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92042-ACA3-196D-6490-D32BE1F5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361"/>
            <a:ext cx="10515600" cy="896635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NISS Oversight taskforce </a:t>
            </a:r>
          </a:p>
          <a:p>
            <a:pPr lvl="2"/>
            <a:r>
              <a:rPr lang="en-US" sz="2200" dirty="0"/>
              <a:t>Enrollment Services, Student Success, Faculty Senate, Faculty Gen Ed Director</a:t>
            </a:r>
          </a:p>
          <a:p>
            <a:pPr lvl="2"/>
            <a:endParaRPr lang="en-US" dirty="0"/>
          </a:p>
          <a:p>
            <a:pPr lvl="2"/>
            <a:endParaRPr lang="en-US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BEA110-8060-0E97-E618-2C5904788392}"/>
              </a:ext>
            </a:extLst>
          </p:cNvPr>
          <p:cNvSpPr txBox="1">
            <a:spLocks/>
          </p:cNvSpPr>
          <p:nvPr/>
        </p:nvSpPr>
        <p:spPr>
          <a:xfrm>
            <a:off x="314107" y="3247248"/>
            <a:ext cx="4369575" cy="2699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2800" u="sng" dirty="0"/>
              <a:t>Areas for Improvement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Data Driven Decisions</a:t>
            </a:r>
          </a:p>
          <a:p>
            <a:pPr lvl="1"/>
            <a:r>
              <a:rPr lang="en-US" sz="2600" dirty="0"/>
              <a:t>Success in Critical Courses</a:t>
            </a:r>
          </a:p>
          <a:p>
            <a:pPr lvl="1"/>
            <a:r>
              <a:rPr lang="en-US" sz="2600" dirty="0"/>
              <a:t>First Year Experience</a:t>
            </a:r>
          </a:p>
          <a:p>
            <a:pPr lvl="1"/>
            <a:r>
              <a:rPr lang="en-US" sz="2600" dirty="0"/>
              <a:t>Advising Coordination</a:t>
            </a:r>
          </a:p>
          <a:p>
            <a:pPr lvl="2"/>
            <a:endParaRPr lang="en-US" sz="2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AD3771-5EBF-47EF-0469-33948F43AE9C}"/>
              </a:ext>
            </a:extLst>
          </p:cNvPr>
          <p:cNvSpPr txBox="1">
            <a:spLocks/>
          </p:cNvSpPr>
          <p:nvPr/>
        </p:nvSpPr>
        <p:spPr>
          <a:xfrm>
            <a:off x="6033179" y="3247247"/>
            <a:ext cx="6014565" cy="26998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en-US" sz="2800" u="sng" dirty="0"/>
              <a:t>Initial Steps In-Progress</a:t>
            </a:r>
            <a:endParaRPr lang="en-US" sz="2200" u="sng" dirty="0"/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Student Engagement</a:t>
            </a:r>
          </a:p>
          <a:p>
            <a:pPr lvl="1"/>
            <a:r>
              <a:rPr lang="en-US" sz="2600" dirty="0"/>
              <a:t>Data Management Restructuring</a:t>
            </a:r>
          </a:p>
          <a:p>
            <a:pPr lvl="1"/>
            <a:r>
              <a:rPr lang="en-US" sz="2600" dirty="0"/>
              <a:t>Career Planning Stepping Blocks</a:t>
            </a:r>
          </a:p>
          <a:p>
            <a:pPr lvl="1"/>
            <a:r>
              <a:rPr lang="en-US" sz="2600" dirty="0"/>
              <a:t>Mid-term Grades</a:t>
            </a:r>
          </a:p>
          <a:p>
            <a:pPr lvl="1"/>
            <a:r>
              <a:rPr lang="en-US" sz="2600" dirty="0"/>
              <a:t>Faculty development</a:t>
            </a:r>
          </a:p>
          <a:p>
            <a:pPr lvl="1"/>
            <a:r>
              <a:rPr lang="en-US" sz="2600" dirty="0"/>
              <a:t>Course Scheduling (process, software, </a:t>
            </a:r>
            <a:r>
              <a:rPr lang="en-US" sz="2600" b="1" i="1" u="sng" dirty="0"/>
              <a:t>blocks</a:t>
            </a:r>
            <a:r>
              <a:rPr lang="en-US" sz="2600" dirty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9DE24C2-9D83-A431-D45B-8437C72A92A6}"/>
              </a:ext>
            </a:extLst>
          </p:cNvPr>
          <p:cNvSpPr/>
          <p:nvPr/>
        </p:nvSpPr>
        <p:spPr>
          <a:xfrm>
            <a:off x="4817468" y="4411456"/>
            <a:ext cx="1081924" cy="53715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7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2D5B-A8FB-4D8B-3C2A-6A5E28A0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254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The Goals of KSU Block Scheduling v1.0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04542-BD7A-F1B8-635E-BD5C3E2F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17"/>
            <a:ext cx="10515600" cy="473742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000000"/>
                </a:solidFill>
                <a:ea typeface="+mn-lt"/>
                <a:cs typeface="+mn-lt"/>
              </a:rPr>
              <a:t>RPG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a typeface="+mn-lt"/>
                <a:cs typeface="+mn-lt"/>
              </a:rPr>
              <a:t>Increase the number of students registered for a full-time (15+ c/hrs.) schedule with the appropriate selection of courses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a typeface="+mn-lt"/>
                <a:cs typeface="+mn-lt"/>
              </a:rPr>
              <a:t>Minimize the loss of credit if/when students changes majors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ea typeface="+mn-lt"/>
                <a:cs typeface="+mn-lt"/>
              </a:rPr>
              <a:t>Student Engagement to enhance social integration, facilitate the formation of study groups, and foster community building</a:t>
            </a:r>
          </a:p>
          <a:p>
            <a:pPr marL="0" indent="0">
              <a:buNone/>
            </a:pPr>
            <a:endParaRPr lang="en-US" sz="1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600" dirty="0">
                <a:solidFill>
                  <a:srgbClr val="000000"/>
                </a:solidFill>
                <a:ea typeface="+mn-lt"/>
                <a:cs typeface="+mn-lt"/>
              </a:rPr>
              <a:t>Registration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ea typeface="+mn-lt"/>
                <a:cs typeface="+mn-lt"/>
              </a:rPr>
              <a:t>Increase pre-registration awareness/understanding of the process and its importance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ea typeface="+mn-lt"/>
                <a:cs typeface="+mn-lt"/>
              </a:rPr>
              <a:t>Modified Advisor involvement &amp; guidance </a:t>
            </a:r>
          </a:p>
          <a:p>
            <a:pPr lvl="1"/>
            <a:r>
              <a:rPr lang="en-US" sz="2200" dirty="0">
                <a:solidFill>
                  <a:srgbClr val="000000"/>
                </a:solidFill>
                <a:ea typeface="+mn-lt"/>
                <a:cs typeface="+mn-lt"/>
              </a:rPr>
              <a:t>Streamline for easier enrollment</a:t>
            </a:r>
          </a:p>
          <a:p>
            <a:endParaRPr lang="en-US" sz="1000" dirty="0">
              <a:solidFill>
                <a:srgbClr val="000000"/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8089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4735-1095-FA42-DAA7-9113FEBB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Which Students are Involved in v1.0?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FCE0D-736F-0EB9-289F-860DDF73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First-Time-Freshmen (</a:t>
            </a:r>
            <a:r>
              <a:rPr lang="en-US" dirty="0" err="1"/>
              <a:t>FtF</a:t>
            </a:r>
            <a:r>
              <a:rPr lang="en-US" dirty="0"/>
              <a:t>) in the Fall 24 semester</a:t>
            </a:r>
          </a:p>
          <a:p>
            <a:pPr marL="0" indent="0">
              <a:buNone/>
            </a:pPr>
            <a:endParaRPr lang="en-US" sz="1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~ 13% of KSU students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~ &lt;20% of course sections </a:t>
            </a:r>
            <a:br>
              <a:rPr lang="en-US" dirty="0"/>
            </a:br>
            <a:endParaRPr lang="en-US" dirty="0"/>
          </a:p>
          <a:p>
            <a:r>
              <a:rPr lang="en-US" dirty="0"/>
              <a:t>Block scheduling will </a:t>
            </a:r>
            <a:r>
              <a:rPr lang="en-US" b="1" u="sng" dirty="0"/>
              <a:t>ONLY</a:t>
            </a:r>
            <a:r>
              <a:rPr lang="en-US" dirty="0"/>
              <a:t> be used in the first Fall semester for </a:t>
            </a:r>
            <a:r>
              <a:rPr lang="en-US" dirty="0" err="1"/>
              <a:t>FtF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2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4712D-7FC3-04CD-2451-B724ED74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00026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Building the v1.0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E58C-568E-AB9D-A691-123676E10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95963"/>
            <a:ext cx="6183833" cy="4351338"/>
          </a:xfrm>
        </p:spPr>
        <p:txBody>
          <a:bodyPr>
            <a:normAutofit/>
          </a:bodyPr>
          <a:lstStyle/>
          <a:p>
            <a:r>
              <a:rPr lang="en-US" dirty="0"/>
              <a:t>Academic Literature</a:t>
            </a:r>
          </a:p>
          <a:p>
            <a:r>
              <a:rPr lang="en-US" dirty="0"/>
              <a:t>Benchmarking: NISS, GSU, GPC, CSUF</a:t>
            </a:r>
          </a:p>
          <a:p>
            <a:r>
              <a:rPr lang="en-US" dirty="0"/>
              <a:t>Solicited College recommendations</a:t>
            </a:r>
          </a:p>
          <a:p>
            <a:r>
              <a:rPr lang="en-US" dirty="0"/>
              <a:t>Programs of Study</a:t>
            </a:r>
          </a:p>
          <a:p>
            <a:r>
              <a:rPr lang="en-US" dirty="0"/>
              <a:t>Enrollment Data Analysis &amp; projections</a:t>
            </a:r>
          </a:p>
          <a:p>
            <a:r>
              <a:rPr lang="en-US" dirty="0"/>
              <a:t>USG Momentum Project</a:t>
            </a:r>
          </a:p>
          <a:p>
            <a:r>
              <a:rPr lang="en-US" dirty="0"/>
              <a:t>Block scheduling Consultants </a:t>
            </a:r>
          </a:p>
          <a:p>
            <a:r>
              <a:rPr lang="en-US" dirty="0"/>
              <a:t>Feedback from Colleges (3 iterations)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E840A-C868-BC71-1C38-D0F8D571E493}"/>
              </a:ext>
            </a:extLst>
          </p:cNvPr>
          <p:cNvSpPr txBox="1">
            <a:spLocks/>
          </p:cNvSpPr>
          <p:nvPr/>
        </p:nvSpPr>
        <p:spPr>
          <a:xfrm>
            <a:off x="7305332" y="1808325"/>
            <a:ext cx="48191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 The Blocks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Major/Interest Block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9-10 c/hrs.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/>
              <a:t>College Specific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/>
              <a:t>Areas B, C, D, 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English/Math Block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6-7 c/hrs.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Delivery Format</a:t>
            </a:r>
          </a:p>
          <a:p>
            <a:pPr lvl="1"/>
            <a:r>
              <a:rPr lang="en-US" dirty="0"/>
              <a:t>Days &amp; Times</a:t>
            </a:r>
          </a:p>
          <a:p>
            <a:pPr lvl="1"/>
            <a:r>
              <a:rPr lang="en-US" dirty="0"/>
              <a:t>Mode (F2F, Online, Hybrid, Mixed)</a:t>
            </a:r>
          </a:p>
          <a:p>
            <a:pPr lvl="1"/>
            <a:r>
              <a:rPr lang="en-US" dirty="0"/>
              <a:t>Campus 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6C017B1-0F93-BE80-F9A6-A9AE9EA35E13}"/>
              </a:ext>
            </a:extLst>
          </p:cNvPr>
          <p:cNvCxnSpPr>
            <a:cxnSpLocks/>
          </p:cNvCxnSpPr>
          <p:nvPr/>
        </p:nvCxnSpPr>
        <p:spPr>
          <a:xfrm>
            <a:off x="7119756" y="1725589"/>
            <a:ext cx="0" cy="4516811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785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table with text and numbers&#10;&#10;Description automatically generated">
            <a:extLst>
              <a:ext uri="{FF2B5EF4-FFF2-40B4-BE49-F238E27FC236}">
                <a16:creationId xmlns:a16="http://schemas.microsoft.com/office/drawing/2014/main" id="{CC6E2CDA-A20D-0D68-F0CE-7F6425EDF0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681" y="278178"/>
            <a:ext cx="11160520" cy="5791026"/>
          </a:xfrm>
        </p:spPr>
      </p:pic>
    </p:spTree>
    <p:extLst>
      <p:ext uri="{BB962C8B-B14F-4D97-AF65-F5344CB8AC3E}">
        <p14:creationId xmlns:p14="http://schemas.microsoft.com/office/powerpoint/2010/main" val="379640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B4E60-DF33-965A-16F2-DBAB5276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After the Fall 24 Blocks are Built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FA628-06DC-813D-40F9-4077D86C6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3357" cy="4351338"/>
          </a:xfrm>
        </p:spPr>
        <p:txBody>
          <a:bodyPr/>
          <a:lstStyle/>
          <a:p>
            <a:r>
              <a:rPr lang="en-US" dirty="0"/>
              <a:t>Colleges build the remaining ~80% of the course schedule and submits:</a:t>
            </a:r>
          </a:p>
          <a:p>
            <a:pPr lvl="1"/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Time &amp; Location preferences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Faculty assignments</a:t>
            </a:r>
          </a:p>
          <a:p>
            <a:endParaRPr lang="en-US" dirty="0"/>
          </a:p>
          <a:p>
            <a:r>
              <a:rPr lang="en-US" dirty="0"/>
              <a:t>Registrar </a:t>
            </a:r>
            <a:r>
              <a:rPr lang="en-US" i="1" dirty="0"/>
              <a:t>runs “</a:t>
            </a:r>
            <a:r>
              <a:rPr lang="en-US" dirty="0"/>
              <a:t>The Optimizer”</a:t>
            </a:r>
          </a:p>
          <a:p>
            <a:endParaRPr lang="en-US" dirty="0"/>
          </a:p>
          <a:p>
            <a:r>
              <a:rPr lang="en-US" dirty="0"/>
              <a:t>Registrar receives/evaluates requests for schedule modifications</a:t>
            </a:r>
          </a:p>
        </p:txBody>
      </p:sp>
    </p:spTree>
    <p:extLst>
      <p:ext uri="{BB962C8B-B14F-4D97-AF65-F5344CB8AC3E}">
        <p14:creationId xmlns:p14="http://schemas.microsoft.com/office/powerpoint/2010/main" val="129777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F6F87-0ACD-8A27-4875-42B0814B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The Registration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ABA0B-0B7D-F1B9-721B-B3D469118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2825"/>
            <a:ext cx="1106296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Pre-Orientation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Info presented via Recruiters, 300+ Tours,  and 8 Open Houses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New Student Program videos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Advisor communications &amp; meetings </a:t>
            </a:r>
          </a:p>
          <a:p>
            <a:endParaRPr lang="en-US" sz="1100" dirty="0"/>
          </a:p>
          <a:p>
            <a:r>
              <a:rPr lang="en-US" dirty="0"/>
              <a:t>At Orientation to Add/Drop</a:t>
            </a:r>
          </a:p>
          <a:p>
            <a:pPr lvl="1"/>
            <a:r>
              <a:rPr lang="en-US" dirty="0"/>
              <a:t>Meet with advisors to discuss best path forward (adjust for special circumstances)</a:t>
            </a:r>
          </a:p>
          <a:p>
            <a:pPr lvl="3"/>
            <a:r>
              <a:rPr lang="en-US" dirty="0"/>
              <a:t>Advance Placement credit</a:t>
            </a:r>
          </a:p>
          <a:p>
            <a:pPr lvl="3"/>
            <a:r>
              <a:rPr lang="en-US" dirty="0"/>
              <a:t>Dual Enrollment credit</a:t>
            </a:r>
          </a:p>
          <a:p>
            <a:pPr lvl="3"/>
            <a:r>
              <a:rPr lang="en-US" dirty="0"/>
              <a:t>Part-time students </a:t>
            </a:r>
          </a:p>
          <a:p>
            <a:pPr lvl="3"/>
            <a:r>
              <a:rPr lang="en-US" dirty="0"/>
              <a:t> Athletics</a:t>
            </a:r>
          </a:p>
          <a:p>
            <a:pPr lvl="3"/>
            <a:r>
              <a:rPr lang="en-US" dirty="0"/>
              <a:t>Change of major</a:t>
            </a:r>
          </a:p>
          <a:p>
            <a:pPr lvl="3"/>
            <a:r>
              <a:rPr lang="en-US" dirty="0"/>
              <a:t>Undecided </a:t>
            </a:r>
          </a:p>
          <a:p>
            <a:pPr lvl="3"/>
            <a:r>
              <a:rPr lang="en-US" dirty="0"/>
              <a:t>Other life circumstances</a:t>
            </a:r>
          </a:p>
        </p:txBody>
      </p:sp>
    </p:spTree>
    <p:extLst>
      <p:ext uri="{BB962C8B-B14F-4D97-AF65-F5344CB8AC3E}">
        <p14:creationId xmlns:p14="http://schemas.microsoft.com/office/powerpoint/2010/main" val="205651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529</Words>
  <Application>Microsoft Macintosh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Why Block Scheduling v1.0</vt:lpstr>
      <vt:lpstr> S22 Actions to Increase RPG </vt:lpstr>
      <vt:lpstr>The Goals of KSU Block Scheduling v1.0</vt:lpstr>
      <vt:lpstr>Which Students are Involved in v1.0?</vt:lpstr>
      <vt:lpstr>Building the v1.0 Blocks</vt:lpstr>
      <vt:lpstr>PowerPoint Presentation</vt:lpstr>
      <vt:lpstr>After the Fall 24 Blocks are Built</vt:lpstr>
      <vt:lpstr>The Registration Process</vt:lpstr>
      <vt:lpstr>v1.0 &amp; beyond: A Continuous Improvement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Sheb True</dc:creator>
  <cp:lastModifiedBy>Sheb True</cp:lastModifiedBy>
  <cp:revision>21</cp:revision>
  <dcterms:created xsi:type="dcterms:W3CDTF">2023-11-13T12:36:16Z</dcterms:created>
  <dcterms:modified xsi:type="dcterms:W3CDTF">2023-11-13T16:53:52Z</dcterms:modified>
</cp:coreProperties>
</file>